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5"/>
  </p:notesMasterIdLst>
  <p:sldIdLst>
    <p:sldId id="256" r:id="rId4"/>
    <p:sldId id="266" r:id="rId5"/>
    <p:sldId id="1061" r:id="rId6"/>
    <p:sldId id="1054" r:id="rId7"/>
    <p:sldId id="1062" r:id="rId8"/>
    <p:sldId id="1064" r:id="rId9"/>
    <p:sldId id="270" r:id="rId10"/>
    <p:sldId id="1063" r:id="rId11"/>
    <p:sldId id="290" r:id="rId12"/>
    <p:sldId id="292" r:id="rId13"/>
    <p:sldId id="258" r:id="rId14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Metadata schema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Controlled vocabularies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Syllabus elements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objectives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6433725F-C068-8240-A74F-290982F65E8F}" type="pres">
      <dgm:prSet presAssocID="{C4C8FEC4-0EAB-D145-967C-8FB6427DB028}" presName="text_4" presStyleLbl="node1" presStyleIdx="3" presStyleCnt="4">
        <dgm:presLayoutVars>
          <dgm:bulletEnabled val="1"/>
        </dgm:presLayoutVars>
      </dgm:prSet>
      <dgm:spPr/>
    </dgm:pt>
    <dgm:pt modelId="{FF7FC476-612A-E645-B35B-2F398AE5FD30}" type="pres">
      <dgm:prSet presAssocID="{C4C8FEC4-0EAB-D145-967C-8FB6427DB028}" presName="accent_4" presStyleCnt="0"/>
      <dgm:spPr/>
    </dgm:pt>
    <dgm:pt modelId="{8B07CB6A-32BF-C54B-A03E-AC0821B788BD}" type="pres">
      <dgm:prSet presAssocID="{C4C8FEC4-0EAB-D145-967C-8FB6427DB028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B61D388-FC40-354B-B347-24DDCD37395F}" srcId="{BECEB8E5-7934-A84B-929D-2381D2E3477B}" destId="{C4C8FEC4-0EAB-D145-967C-8FB6427DB028}" srcOrd="3" destOrd="0" parTransId="{1D6508DE-A275-4C45-86F5-E6B61BC404CE}" sibTransId="{0EA37AF9-226D-1A49-B92F-57F6CF756201}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1064CEE4-23F4-5B48-B575-2E7537BE73E3}" type="presOf" srcId="{C4C8FEC4-0EAB-D145-967C-8FB6427DB028}" destId="{6433725F-C068-8240-A74F-290982F65E8F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79F61AED-6A7B-3744-907C-3C631C24D691}" type="presParOf" srcId="{F13EA33D-18CE-6346-8404-701E600A7D73}" destId="{6433725F-C068-8240-A74F-290982F65E8F}" srcOrd="7" destOrd="0" presId="urn:microsoft.com/office/officeart/2008/layout/VerticalCurvedList"/>
    <dgm:cxn modelId="{8867E35E-0365-FE4A-95C1-7DCA123F8663}" type="presParOf" srcId="{F13EA33D-18CE-6346-8404-701E600A7D73}" destId="{FF7FC476-612A-E645-B35B-2F398AE5FD30}" srcOrd="8" destOrd="0" presId="urn:microsoft.com/office/officeart/2008/layout/VerticalCurvedList"/>
    <dgm:cxn modelId="{62360E28-3E84-BF42-92B9-6D48BDD2E8EB}" type="presParOf" srcId="{FF7FC476-612A-E645-B35B-2F398AE5FD30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RDA Metadata Schema for Learning Resource</a:t>
          </a:r>
          <a:endParaRPr lang="en-MK" dirty="0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Controlled vocabularies</a:t>
          </a:r>
          <a:endParaRPr lang="en-MK" dirty="0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Define the syllabus elements</a:t>
          </a:r>
          <a:endParaRPr lang="en-MK" dirty="0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 dirty="0"/>
            <a:t>Use SMART learning objectives</a:t>
          </a:r>
          <a:endParaRPr lang="en-MK" dirty="0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Metadata schema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Controlled vocabularies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Syllabus elements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3725F-C068-8240-A74F-290982F65E8F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Learning objectives</a:t>
          </a:r>
        </a:p>
      </dsp:txBody>
      <dsp:txXfrm>
        <a:off x="492024" y="3347397"/>
        <a:ext cx="9963850" cy="669409"/>
      </dsp:txXfrm>
    </dsp:sp>
    <dsp:sp modelId="{8B07CB6A-32BF-C54B-A03E-AC0821B788BD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RDA Metadata Schema for Learning Resource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Controlled vocabularies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Define the syllabus elements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Use SMART learning objectives</a:t>
          </a:r>
          <a:endParaRPr lang="en-MK" sz="3200" kern="1200" dirty="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18/09/24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18/09/24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18/09/24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ocabs.sshopencloud.eu/browse/csd-tool-tasks/en/" TargetMode="External"/><Relationship Id="rId3" Type="http://schemas.openxmlformats.org/officeDocument/2006/relationships/hyperlink" Target="https://vocabs.sshopencloud.eu/browse/sshoc-audience/en/" TargetMode="External"/><Relationship Id="rId7" Type="http://schemas.openxmlformats.org/officeDocument/2006/relationships/hyperlink" Target="https://vocabs.sshopencloud.eu/browse/csd-linguistic-subjects/en/" TargetMode="External"/><Relationship Id="rId2" Type="http://schemas.openxmlformats.org/officeDocument/2006/relationships/hyperlink" Target="https://vocabs.sshopencloud.eu/browse/sshoc-training-resource-format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ocabs.sshopencloud.eu/browse/sshocmm/en/" TargetMode="External"/><Relationship Id="rId5" Type="http://schemas.openxmlformats.org/officeDocument/2006/relationships/hyperlink" Target="https://vocabs.sshopencloud.eu/browse/sshocterm/en/" TargetMode="External"/><Relationship Id="rId4" Type="http://schemas.openxmlformats.org/officeDocument/2006/relationships/hyperlink" Target="https://vocabs.sshopencloud.eu/browse/sshoc-training-resource-status/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%27s_taxonomy#/media/File:Bloom%E2%80%99s_Taxonomy_Verbs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en.wikipedia.org/wiki/Bloom%27s_taxonomy" TargetMode="External"/><Relationship Id="rId4" Type="http://schemas.openxmlformats.org/officeDocument/2006/relationships/hyperlink" Target="https://www.fractuslearning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Metadata, controlled vocabularies, syllabus and learning objectives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160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03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183-4898-4996-7DE5-5F5F7B18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metadata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6006-6EC6-931C-F176-A172EE9D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Metadata is one of the key ingredients to making learning resources findable, accessible, and reusable. </a:t>
            </a:r>
          </a:p>
          <a:p>
            <a:r>
              <a:rPr lang="en-GB" dirty="0"/>
              <a:t>It consists of structured information that describes, explains and locates a resource.</a:t>
            </a:r>
          </a:p>
          <a:p>
            <a:r>
              <a:rPr lang="en-GB" dirty="0"/>
              <a:t>Using metadata, instructors can </a:t>
            </a:r>
          </a:p>
          <a:p>
            <a:pPr lvl="1"/>
            <a:r>
              <a:rPr lang="en-GB" dirty="0"/>
              <a:t>Find information on learning resources</a:t>
            </a:r>
          </a:p>
          <a:p>
            <a:pPr lvl="1"/>
            <a:r>
              <a:rPr lang="en-GB" dirty="0"/>
              <a:t>Determine if the resources fits their requirements</a:t>
            </a:r>
          </a:p>
          <a:p>
            <a:pPr lvl="1"/>
            <a:r>
              <a:rPr lang="en-GB" dirty="0"/>
              <a:t>Discover how to use the </a:t>
            </a:r>
            <a:r>
              <a:rPr lang="en-GB"/>
              <a:t>learning resources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345C-A874-8918-E84A-C4AD72EA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9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FC20-D888-4F51-F819-FC320973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1DF54-9304-09A6-2A21-6C9C1834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Help humans and machines categorize the information while helping to reduce duplication and errors.</a:t>
            </a:r>
          </a:p>
          <a:p>
            <a:r>
              <a:rPr lang="en-GB" dirty="0">
                <a:latin typeface="Roboto" panose="02000000000000000000" pitchFamily="2" charset="0"/>
              </a:rPr>
              <a:t>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hould be used for any metadata elements with predefined value(s), where in the vocabulary is presented as a list of prescribed items.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dirty="0">
                <a:latin typeface="Roboto" panose="02000000000000000000" pitchFamily="2" charset="0"/>
              </a:rPr>
              <a:t>Examples of controlled vocabularies related to FAIR MVS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T4FS: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terminology for the skills necessary to make data FAIR and to keep it FAIR.</a:t>
            </a:r>
            <a:endParaRPr lang="en-GB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GB" dirty="0"/>
              <a:t>CSCCE  Glossary</a:t>
            </a:r>
            <a:r>
              <a:rPr lang="en-GB" dirty="0">
                <a:solidFill>
                  <a:srgbClr val="000000"/>
                </a:solidFill>
                <a:latin typeface="Roboto" panose="02000000000000000000" pitchFamily="2" charset="0"/>
              </a:rPr>
              <a:t>: This glossary is a collection of terms to support the emerging field of scientific community management</a:t>
            </a:r>
          </a:p>
          <a:p>
            <a:pPr lvl="1"/>
            <a:r>
              <a:rPr lang="en-GB" dirty="0" err="1"/>
              <a:t>ResearchComp</a:t>
            </a:r>
            <a:r>
              <a:rPr lang="en-GB" dirty="0"/>
              <a:t>: The European Competence Framework for Researchers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9A07-83C3-F393-0355-C7774B95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91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9682-C58E-A80E-8DB9-E77D230C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 relevant for CLARIN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F198-6983-9E34-23AF-357A2BD8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 Training Discovery Toolkit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2"/>
              </a:rPr>
              <a:t>Formats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3"/>
              </a:rPr>
              <a:t>Intended audience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4"/>
              </a:rPr>
              <a:t>Status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SSHOC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5"/>
              </a:rPr>
              <a:t>SSHOC Multilingual Data Stewardship Terminology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6"/>
              </a:rPr>
              <a:t>SSHOC Multilingual Metadata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CLARIN Service Description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7"/>
              </a:rPr>
              <a:t>CLARIN taxonomy for Linguistic subjects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8"/>
              </a:rPr>
              <a:t>CLARIN taxonomy for tools and services tasks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FDC74-9910-0B86-853C-82B2333F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5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94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77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489-E741-714C-BE6C-374B750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CE54-F72A-9D07-815C-D8BF34CE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objectives should describe what new knowledge and skills will be obtained in a </a:t>
            </a:r>
          </a:p>
          <a:p>
            <a:pPr lvl="1"/>
            <a:r>
              <a:rPr lang="en-GB" dirty="0"/>
              <a:t>Specific, </a:t>
            </a:r>
          </a:p>
          <a:p>
            <a:pPr lvl="1"/>
            <a:r>
              <a:rPr lang="en-GB" dirty="0"/>
              <a:t>Measurable, </a:t>
            </a:r>
          </a:p>
          <a:p>
            <a:pPr lvl="1"/>
            <a:r>
              <a:rPr lang="en-GB" dirty="0"/>
              <a:t>Attainable, </a:t>
            </a:r>
          </a:p>
          <a:p>
            <a:pPr lvl="1"/>
            <a:r>
              <a:rPr lang="en-GB" dirty="0"/>
              <a:t>Relevant and </a:t>
            </a:r>
          </a:p>
          <a:p>
            <a:pPr lvl="1"/>
            <a:r>
              <a:rPr lang="en-GB" dirty="0"/>
              <a:t>Time-bound </a:t>
            </a:r>
          </a:p>
          <a:p>
            <a:pPr marL="457200" lvl="1" indent="0">
              <a:buNone/>
            </a:pPr>
            <a:r>
              <a:rPr lang="en-GB" dirty="0"/>
              <a:t>(SMART) way. </a:t>
            </a:r>
          </a:p>
          <a:p>
            <a:r>
              <a:rPr lang="en-GB" dirty="0"/>
              <a:t>Use a well-known taxonomy such as the Bloom’s taxonomy to ensure standardization and wide understanding of the learning objective.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23674-DFB3-C616-89F5-A7FA893B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04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84"/>
            <a:ext cx="10515600" cy="1325563"/>
          </a:xfrm>
        </p:spPr>
        <p:txBody>
          <a:bodyPr/>
          <a:lstStyle/>
          <a:p>
            <a:r>
              <a:rPr lang="en-GB" dirty="0"/>
              <a:t>Learning Objectives Verbs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3" y="980728"/>
            <a:ext cx="6404697" cy="49035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1963915" y="5877272"/>
            <a:ext cx="760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hlinkClick r:id="rId3" tooltip="https://en.wikipedia.org/wiki/Bloom%27s_taxonomy#/media/File:Bloom%E2%80%99s_Taxonomy_Verbs.png"/>
              </a:rPr>
              <a:t>Bloom's taxonomy</a:t>
            </a:r>
            <a:r>
              <a:rPr lang="en-GB" sz="1200" dirty="0"/>
              <a:t> by </a:t>
            </a:r>
            <a:r>
              <a:rPr lang="en-GB" sz="1200" dirty="0">
                <a:hlinkClick r:id="rId4" tooltip="https://www.fractuslearning.com/"/>
              </a:rPr>
              <a:t>Fractus Learning</a:t>
            </a:r>
            <a:r>
              <a:rPr lang="en-GB" sz="1200" dirty="0"/>
              <a:t>. (2023, July 10). In </a:t>
            </a:r>
            <a:r>
              <a:rPr lang="en-GB" sz="1200" dirty="0">
                <a:hlinkClick r:id="rId5" tooltip="https://en.wikipedia.org/wiki/Bloom%27s_taxonomy"/>
              </a:rPr>
              <a:t>Wikipedia</a:t>
            </a:r>
            <a:r>
              <a:rPr lang="en-GB" sz="1200" dirty="0"/>
              <a:t> licensed under the terms of </a:t>
            </a:r>
            <a:r>
              <a:rPr lang="en-GB" sz="1200" dirty="0">
                <a:hlinkClick r:id="rId6" tooltip="https://creativecommons.org/licenses/by/4.0/"/>
              </a:rPr>
              <a:t>CC BY-SA 4.0</a:t>
            </a:r>
            <a:r>
              <a:rPr lang="en-GB" sz="1200" dirty="0"/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67381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517</Words>
  <Application>Microsoft Macintosh PowerPoint</Application>
  <PresentationFormat>Widescreen</PresentationFormat>
  <Paragraphs>81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Metadata, controlled vocabularies, syllabus and learning objectives</vt:lpstr>
      <vt:lpstr>Agenda</vt:lpstr>
      <vt:lpstr>Metadata and metadata schema</vt:lpstr>
      <vt:lpstr>The RDA Minimal Metadata for Learning Resources</vt:lpstr>
      <vt:lpstr>Controlled vocabularies</vt:lpstr>
      <vt:lpstr>Controlled vocabularies relevant for CLARIN</vt:lpstr>
      <vt:lpstr>Syllabus Elements</vt:lpstr>
      <vt:lpstr>Defining learning objectives</vt:lpstr>
      <vt:lpstr>Learning Objectives Verbs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14</cp:revision>
  <cp:lastPrinted>2023-12-04T13:42:03Z</cp:lastPrinted>
  <dcterms:created xsi:type="dcterms:W3CDTF">2023-12-04T10:44:48Z</dcterms:created>
  <dcterms:modified xsi:type="dcterms:W3CDTF">2024-09-18T10:57:51Z</dcterms:modified>
</cp:coreProperties>
</file>